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6" r:id="rId6"/>
    <p:sldId id="268" r:id="rId7"/>
    <p:sldId id="269" r:id="rId8"/>
    <p:sldId id="270" r:id="rId9"/>
    <p:sldId id="260" r:id="rId10"/>
    <p:sldId id="263" r:id="rId11"/>
    <p:sldId id="267" r:id="rId12"/>
    <p:sldId id="264" r:id="rId13"/>
    <p:sldId id="271" r:id="rId14"/>
    <p:sldId id="265" r:id="rId15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5BA7028-87AD-4AD9-9A6C-A87B388ACF4C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585F7D97-FF89-4771-8C57-F4C139F9D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48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3A7606F-FD44-47CA-AC9D-F8F51BDF3698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711C3540-2E24-4BD4-A601-82D5983E9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19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75AA7C5C-0BBE-4F72-95DF-64AB38E5601E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2017 Leadership Summit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DB44-5F92-4220-8520-CC5EC1991C73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1E-8DEE-42D3-BFB5-7FCAFEB14804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4EEE-716D-4C86-B5FF-0A422A29C58B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182E-C898-453C-933C-98F1AAFC0E76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D4D8F-668D-43A6-BA32-FDE4C550FB7A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6B0A-DF8E-49E0-A617-6ACA44AABFD0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28F3-92DB-4423-B498-97230AD7B785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4D35-00FB-43C6-BE95-4D8C1E204E0B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6E90-2AF1-49FC-A510-5B510ACBE2C7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2017 Leadership Summit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CFD-1CF1-43A3-BC90-C03B163B0D05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2017 Leadership Summit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ECAF-C8AA-41A5-83B2-2FBAF7FD74B1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FE62-7F33-4DCD-BD2B-09FB3233680E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507E-A148-459B-9FFA-99E9569D4A20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1AA83-6D43-4141-81C5-F5D845706394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25B4-9C92-46DC-BCC7-FC708A537288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D513-B0AB-4399-806C-C86B92E64D1E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BB03E03-3925-4119-95CB-9E193E18EC2B}" type="datetime1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2017 Leadership Summit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583703"/>
            <a:ext cx="8825658" cy="1251756"/>
          </a:xfrm>
        </p:spPr>
        <p:txBody>
          <a:bodyPr/>
          <a:lstStyle/>
          <a:p>
            <a:r>
              <a:rPr lang="en-US" dirty="0"/>
              <a:t>Budgeting 101&amp; 201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7759" y="3335079"/>
            <a:ext cx="8825658" cy="2141894"/>
          </a:xfrm>
        </p:spPr>
        <p:txBody>
          <a:bodyPr>
            <a:normAutofit fontScale="92500"/>
          </a:bodyPr>
          <a:lstStyle/>
          <a:p>
            <a:r>
              <a:rPr lang="en-US" sz="4000" b="1" dirty="0"/>
              <a:t>Why are we discussing Budgets?</a:t>
            </a:r>
          </a:p>
          <a:p>
            <a:r>
              <a:rPr lang="en-US" sz="4000" b="1" dirty="0"/>
              <a:t>Do you have one?</a:t>
            </a:r>
          </a:p>
          <a:p>
            <a:r>
              <a:rPr lang="en-US" sz="4000" b="1" dirty="0"/>
              <a:t>How do you use it?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65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Budgeting – What is next?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54954" y="2522220"/>
            <a:ext cx="10315686" cy="4335780"/>
          </a:xfrm>
        </p:spPr>
        <p:txBody>
          <a:bodyPr>
            <a:normAutofit/>
          </a:bodyPr>
          <a:lstStyle/>
          <a:p>
            <a:r>
              <a:rPr lang="en-US" sz="2400" dirty="0"/>
              <a:t>Break into groups</a:t>
            </a:r>
          </a:p>
          <a:p>
            <a:r>
              <a:rPr lang="en-US" sz="2400" dirty="0"/>
              <a:t>Then talk about your experiences in developing your budget</a:t>
            </a:r>
          </a:p>
          <a:p>
            <a:r>
              <a:rPr lang="en-US" sz="2400" dirty="0"/>
              <a:t>Also talk about how you have used your budget</a:t>
            </a:r>
          </a:p>
          <a:p>
            <a:r>
              <a:rPr lang="en-US" sz="2400" b="1" u="sng" dirty="0"/>
              <a:t>Finally, come up with three ideas to share with the group</a:t>
            </a:r>
          </a:p>
          <a:p>
            <a:pPr lvl="1"/>
            <a:r>
              <a:rPr lang="en-US" sz="2400" dirty="0"/>
              <a:t>1) How to increase Membership Value as an LMSC</a:t>
            </a:r>
          </a:p>
          <a:p>
            <a:pPr lvl="1"/>
            <a:r>
              <a:rPr lang="en-US" sz="2400" dirty="0"/>
              <a:t>2) How to expand our Partnerships (internal/external)</a:t>
            </a:r>
          </a:p>
          <a:p>
            <a:pPr lvl="1"/>
            <a:r>
              <a:rPr lang="en-US" sz="2200" dirty="0"/>
              <a:t>3) How to support USMS Brand Marketing</a:t>
            </a:r>
          </a:p>
          <a:p>
            <a:pPr lvl="1"/>
            <a:r>
              <a:rPr lang="en-US" sz="2200" b="1" dirty="0"/>
              <a:t>YOU Have 20 minutes to do this!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3357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Budgeting –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54954" y="2603500"/>
            <a:ext cx="10071846" cy="4071620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4800" b="1" dirty="0"/>
              <a:t>    Get Moving, please!</a:t>
            </a:r>
          </a:p>
          <a:p>
            <a:pPr marL="914400" lvl="2" indent="0">
              <a:buNone/>
            </a:pPr>
            <a:endParaRPr lang="en-US" sz="4800" b="1" dirty="0"/>
          </a:p>
          <a:p>
            <a:pPr marL="914400" lvl="2" indent="0">
              <a:buNone/>
            </a:pPr>
            <a:r>
              <a:rPr lang="en-US" sz="4800" b="1" dirty="0"/>
              <a:t>	   Pick a Leader, too!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68206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Budgeting – What did we learn?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54954" y="2603500"/>
            <a:ext cx="10071846" cy="4071620"/>
          </a:xfrm>
        </p:spPr>
        <p:txBody>
          <a:bodyPr>
            <a:normAutofit/>
          </a:bodyPr>
          <a:lstStyle/>
          <a:p>
            <a:r>
              <a:rPr lang="en-US" sz="2400" b="1" u="sng" dirty="0"/>
              <a:t>Ideas for the Group</a:t>
            </a:r>
          </a:p>
          <a:p>
            <a:pPr lvl="1"/>
            <a:r>
              <a:rPr lang="en-US" sz="2800" dirty="0"/>
              <a:t>1) How to increase Membership Value as an LMSC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2) How to expand our Partnerships (internal/external)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3) How to support USMS Brand Marketing</a:t>
            </a:r>
          </a:p>
          <a:p>
            <a:pPr lvl="1"/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7970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Budgeting – The Bottom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3191" y="2707195"/>
            <a:ext cx="10171522" cy="34163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400" b="1" dirty="0"/>
              <a:t>Your budget is like your LMSC’s Scorecard.</a:t>
            </a:r>
          </a:p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en-US" sz="4400" b="1" dirty="0"/>
              <a:t>Do not put it in your pocket!  Use it!</a:t>
            </a:r>
          </a:p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en-US" sz="4400" b="1" dirty="0"/>
              <a:t>Assign your volunteers tasks, and have them</a:t>
            </a:r>
          </a:p>
          <a:p>
            <a:pPr marL="0" indent="0">
              <a:buNone/>
            </a:pPr>
            <a:r>
              <a:rPr lang="en-US" sz="4400" b="1" dirty="0"/>
              <a:t>	report  progress and their plans as needed.</a:t>
            </a:r>
          </a:p>
          <a:p>
            <a:pPr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52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Budgeting –  Summary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54954" y="2603500"/>
            <a:ext cx="10071846" cy="4071620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Budgeting is a tool</a:t>
            </a:r>
          </a:p>
          <a:p>
            <a:pPr lvl="2"/>
            <a:r>
              <a:rPr lang="en-US" sz="2400" dirty="0"/>
              <a:t>Adds focus</a:t>
            </a:r>
          </a:p>
          <a:p>
            <a:pPr lvl="2"/>
            <a:r>
              <a:rPr lang="en-US" sz="2400" dirty="0"/>
              <a:t>Reminders for supporting USMS Activities &amp; Plans</a:t>
            </a:r>
          </a:p>
          <a:p>
            <a:pPr lvl="2"/>
            <a:r>
              <a:rPr lang="en-US" sz="2400" dirty="0"/>
              <a:t>Drives Committee activities</a:t>
            </a:r>
          </a:p>
          <a:p>
            <a:pPr lvl="1"/>
            <a:r>
              <a:rPr lang="en-US" sz="2400" dirty="0"/>
              <a:t>There is no right or wrong format, </a:t>
            </a:r>
            <a:r>
              <a:rPr lang="en-US" sz="2400" b="1" dirty="0">
                <a:solidFill>
                  <a:srgbClr val="FF0000"/>
                </a:solidFill>
              </a:rPr>
              <a:t>except for not doing one</a:t>
            </a:r>
            <a:r>
              <a:rPr lang="en-US" sz="2400" dirty="0"/>
              <a:t>!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Thanks for your time, leadership and patience.</a:t>
            </a:r>
          </a:p>
          <a:p>
            <a:pPr marL="1828800" lvl="4" indent="0" algn="ctr">
              <a:buNone/>
            </a:pPr>
            <a:r>
              <a:rPr lang="en-US" sz="2800" b="1" dirty="0"/>
              <a:t>Break Time</a:t>
            </a:r>
          </a:p>
          <a:p>
            <a:pPr lvl="1"/>
            <a:endParaRPr lang="en-US" sz="2400" dirty="0"/>
          </a:p>
          <a:p>
            <a:pPr lvl="1"/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7868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Budgeting 201 - Facts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204345" cy="3891568"/>
          </a:xfrm>
        </p:spPr>
        <p:txBody>
          <a:bodyPr>
            <a:normAutofit/>
          </a:bodyPr>
          <a:lstStyle/>
          <a:p>
            <a:r>
              <a:rPr lang="en-US" sz="2400" dirty="0"/>
              <a:t>Average Assets / LMSC 2015: </a:t>
            </a:r>
            <a:r>
              <a:rPr lang="en-US" sz="2400" b="1" dirty="0"/>
              <a:t>$39K/LMSC</a:t>
            </a:r>
            <a:r>
              <a:rPr lang="en-US" sz="2400" dirty="0"/>
              <a:t>													 					 </a:t>
            </a:r>
            <a:r>
              <a:rPr lang="en-US" sz="2400" b="1" dirty="0"/>
              <a:t>$33K/LMSC (less Pacific)</a:t>
            </a:r>
          </a:p>
          <a:p>
            <a:r>
              <a:rPr lang="en-US" sz="2400" dirty="0"/>
              <a:t>2015 Membership = 63,648 Members</a:t>
            </a:r>
          </a:p>
          <a:p>
            <a:r>
              <a:rPr lang="en-US" sz="2400" dirty="0"/>
              <a:t>Translation: We have Assets = </a:t>
            </a:r>
            <a:r>
              <a:rPr lang="en-US" sz="2400" b="1" dirty="0"/>
              <a:t>$32.56/member</a:t>
            </a:r>
          </a:p>
          <a:p>
            <a:r>
              <a:rPr lang="en-US" sz="2400" dirty="0"/>
              <a:t>Translation: We have Revenues = </a:t>
            </a:r>
            <a:r>
              <a:rPr lang="en-US" sz="2400" b="1" dirty="0"/>
              <a:t>$14.00/member</a:t>
            </a:r>
          </a:p>
          <a:p>
            <a:r>
              <a:rPr lang="en-US" sz="2400" dirty="0"/>
              <a:t>Translation: We have Expenditures = </a:t>
            </a:r>
            <a:r>
              <a:rPr lang="en-US" sz="2400" b="1" dirty="0"/>
              <a:t>$12.04/member</a:t>
            </a:r>
          </a:p>
          <a:p>
            <a:pPr marL="0" indent="0">
              <a:buNone/>
            </a:pPr>
            <a:r>
              <a:rPr lang="en-US" sz="2400" b="1" dirty="0"/>
              <a:t>	We have over 2 years of revenue in assets per LMSC</a:t>
            </a:r>
          </a:p>
          <a:p>
            <a:pPr marL="0" indent="0">
              <a:buNone/>
            </a:pPr>
            <a:r>
              <a:rPr lang="en-US" sz="2400" b="1" dirty="0"/>
              <a:t>	We are accumulating revenues 16% faster than we are spending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999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Budgeting – Why talk LMSC Budgets?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500" y="2501271"/>
            <a:ext cx="9856740" cy="4164945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sz="2400" b="1" u="sng" dirty="0"/>
              <a:t>Examples of Non-Budget Thinking</a:t>
            </a:r>
            <a:r>
              <a:rPr lang="en-US" sz="2400" dirty="0"/>
              <a:t>:</a:t>
            </a:r>
          </a:p>
          <a:p>
            <a:pPr marL="914400" lvl="1" indent="-457200">
              <a:buAutoNum type="arabicParenR"/>
            </a:pPr>
            <a:r>
              <a:rPr lang="en-US" sz="2400" dirty="0"/>
              <a:t>Being  Golfer without a scorecard – What is Par?</a:t>
            </a:r>
          </a:p>
          <a:p>
            <a:pPr marL="914400" lvl="1" indent="-457200">
              <a:buAutoNum type="arabicParenR"/>
            </a:pPr>
            <a:endParaRPr lang="en-US" sz="2400" dirty="0"/>
          </a:p>
          <a:p>
            <a:pPr marL="914400" lvl="1" indent="-457200">
              <a:buAutoNum type="arabicParenR"/>
            </a:pPr>
            <a:r>
              <a:rPr lang="en-US" sz="2400" dirty="0"/>
              <a:t>Being a High School Swim Coach and not having a plan?</a:t>
            </a:r>
          </a:p>
          <a:p>
            <a:pPr marL="914400" lvl="1" indent="-457200">
              <a:buAutoNum type="arabicParenR"/>
            </a:pPr>
            <a:endParaRPr lang="en-US" sz="2400" dirty="0"/>
          </a:p>
          <a:p>
            <a:pPr marL="914400" lvl="1" indent="-457200">
              <a:buAutoNum type="arabicParenR"/>
            </a:pPr>
            <a:r>
              <a:rPr lang="en-US" sz="2400" dirty="0"/>
              <a:t>Being a newly wed without a spending plan?</a:t>
            </a:r>
          </a:p>
          <a:p>
            <a:pPr marL="914400" lvl="1" indent="-457200">
              <a:buAutoNum type="arabicParenR"/>
            </a:pPr>
            <a:endParaRPr lang="en-US" sz="2200" dirty="0"/>
          </a:p>
          <a:p>
            <a:pPr marL="457200" lvl="1" indent="0" algn="ctr">
              <a:buNone/>
            </a:pPr>
            <a:r>
              <a:rPr lang="en-US" sz="2400" b="1" dirty="0"/>
              <a:t>       How are you going to know how you are doing 		     without a plan for victory or excellence?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9704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Budgeting – Our Purpose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Walk away today with an understanding </a:t>
            </a:r>
            <a:r>
              <a:rPr lang="en-US" sz="2800" b="1" u="sng" dirty="0"/>
              <a:t>how to use a budget for planning purposes.</a:t>
            </a:r>
            <a:endParaRPr lang="en-US" sz="800" b="1" u="sng" dirty="0"/>
          </a:p>
          <a:p>
            <a:endParaRPr lang="en-US" sz="2800" dirty="0"/>
          </a:p>
          <a:p>
            <a:r>
              <a:rPr lang="en-US" sz="2800" dirty="0"/>
              <a:t>Help you think about ways to </a:t>
            </a:r>
            <a:r>
              <a:rPr lang="en-US" sz="2800" b="1" u="sng" dirty="0"/>
              <a:t>effectively support your membership</a:t>
            </a:r>
            <a:r>
              <a:rPr lang="en-US" sz="2800" dirty="0"/>
              <a:t> and spend your funds wisely?</a:t>
            </a:r>
          </a:p>
          <a:p>
            <a:endParaRPr lang="en-US" sz="2800" dirty="0"/>
          </a:p>
          <a:p>
            <a:r>
              <a:rPr lang="en-US" sz="2800" dirty="0"/>
              <a:t>Expand the possibilities for </a:t>
            </a:r>
            <a:r>
              <a:rPr lang="en-US" sz="2800" b="1" u="sng" dirty="0"/>
              <a:t>supporting the USMS Strategic Plan in your LMSC</a:t>
            </a:r>
            <a:r>
              <a:rPr lang="en-US" sz="2800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9635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Budgeting – Why talk LMSC Budgets?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80951"/>
            <a:ext cx="9228566" cy="4164945"/>
          </a:xfrm>
        </p:spPr>
        <p:txBody>
          <a:bodyPr>
            <a:normAutofit/>
          </a:bodyPr>
          <a:lstStyle/>
          <a:p>
            <a:r>
              <a:rPr lang="en-US" sz="2400" dirty="0"/>
              <a:t>USMS is a </a:t>
            </a:r>
            <a:r>
              <a:rPr lang="en-US" sz="2400" u="sng" dirty="0"/>
              <a:t>Non-Profit Organization</a:t>
            </a:r>
          </a:p>
          <a:p>
            <a:pPr marL="457200" lvl="1" indent="0">
              <a:buNone/>
            </a:pPr>
            <a:r>
              <a:rPr lang="en-US" sz="2200" dirty="0"/>
              <a:t>     </a:t>
            </a:r>
            <a:r>
              <a:rPr lang="en-US" sz="2400" dirty="0"/>
              <a:t>We are not acquiring wealth for our retirement!</a:t>
            </a:r>
          </a:p>
          <a:p>
            <a:pPr marL="0" indent="0">
              <a:buNone/>
            </a:pPr>
            <a:r>
              <a:rPr lang="en-US" sz="2400" dirty="0"/>
              <a:t> 	In 2017, </a:t>
            </a:r>
            <a:r>
              <a:rPr lang="en-US" sz="2400" b="1" u="sng" dirty="0"/>
              <a:t>each LMSC should have a budget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	Budgets are Great Planning Tools!</a:t>
            </a:r>
          </a:p>
          <a:p>
            <a:r>
              <a:rPr lang="en-US" sz="2400" b="1" u="sng" dirty="0"/>
              <a:t>Big Questions</a:t>
            </a:r>
            <a:r>
              <a:rPr lang="en-US" sz="2400" dirty="0"/>
              <a:t>:</a:t>
            </a:r>
          </a:p>
          <a:p>
            <a:pPr marL="457200" lvl="1" indent="0">
              <a:buNone/>
            </a:pPr>
            <a:r>
              <a:rPr lang="en-US" sz="2400" dirty="0"/>
              <a:t>Are we building </a:t>
            </a:r>
            <a:r>
              <a:rPr lang="en-US" sz="2400" b="1" dirty="0"/>
              <a:t>Membership Value </a:t>
            </a:r>
            <a:r>
              <a:rPr lang="en-US" sz="2400" dirty="0"/>
              <a:t>into our yearly plan?</a:t>
            </a:r>
          </a:p>
          <a:p>
            <a:pPr marL="457200" lvl="1" indent="0">
              <a:buNone/>
            </a:pPr>
            <a:r>
              <a:rPr lang="en-US" sz="2400" dirty="0"/>
              <a:t>Are we supporting </a:t>
            </a:r>
            <a:r>
              <a:rPr lang="en-US" sz="2400" b="1" dirty="0"/>
              <a:t>Internal and External Partnerships</a:t>
            </a:r>
            <a:r>
              <a:rPr lang="en-US" sz="2400" dirty="0"/>
              <a:t>?</a:t>
            </a:r>
          </a:p>
          <a:p>
            <a:pPr marL="457200" lvl="1" indent="0">
              <a:buNone/>
            </a:pPr>
            <a:r>
              <a:rPr lang="en-US" sz="2400" dirty="0"/>
              <a:t>Are we </a:t>
            </a:r>
            <a:r>
              <a:rPr lang="en-US" sz="2400" b="1" dirty="0"/>
              <a:t>marketing our USMS brand in our LMSCs?</a:t>
            </a:r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40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Budgeting – Brain Focusing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479" y="2471524"/>
            <a:ext cx="11222440" cy="421208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Think back to yesterday – when Dawson was speaking…</a:t>
            </a:r>
          </a:p>
          <a:p>
            <a:pPr lvl="1"/>
            <a:r>
              <a:rPr lang="en-US" sz="2400" b="1" dirty="0"/>
              <a:t>How might we add to Membership Value</a:t>
            </a:r>
            <a:r>
              <a:rPr lang="en-US" sz="2400" dirty="0"/>
              <a:t>?	</a:t>
            </a:r>
          </a:p>
          <a:p>
            <a:pPr lvl="2"/>
            <a:r>
              <a:rPr lang="en-US" sz="2400" dirty="0"/>
              <a:t>For the </a:t>
            </a:r>
            <a:r>
              <a:rPr lang="en-US" sz="2400" b="1" u="sng" dirty="0">
                <a:solidFill>
                  <a:srgbClr val="FF0000"/>
                </a:solidFill>
              </a:rPr>
              <a:t>Competitive Swimmer </a:t>
            </a:r>
            <a:r>
              <a:rPr lang="en-US" sz="2400" dirty="0"/>
              <a:t>– </a:t>
            </a:r>
          </a:p>
          <a:p>
            <a:pPr lvl="3"/>
            <a:r>
              <a:rPr lang="en-US" sz="2600" dirty="0"/>
              <a:t>Grow current events or add new ones where demand warrants</a:t>
            </a:r>
          </a:p>
          <a:p>
            <a:pPr lvl="3"/>
            <a:r>
              <a:rPr lang="en-US" sz="2600" dirty="0"/>
              <a:t>Social events tied to a BIG Meet</a:t>
            </a:r>
            <a:endParaRPr lang="en-US" sz="800" dirty="0"/>
          </a:p>
          <a:p>
            <a:pPr lvl="3"/>
            <a:endParaRPr lang="en-US" sz="2600" dirty="0"/>
          </a:p>
          <a:p>
            <a:pPr lvl="2"/>
            <a:r>
              <a:rPr lang="en-US" sz="2600" dirty="0"/>
              <a:t>For our </a:t>
            </a:r>
            <a:r>
              <a:rPr lang="en-US" sz="2600" b="1" u="sng" dirty="0">
                <a:solidFill>
                  <a:srgbClr val="FF0000"/>
                </a:solidFill>
              </a:rPr>
              <a:t>Non-</a:t>
            </a:r>
            <a:r>
              <a:rPr lang="en-US" sz="2600" b="1" u="sng" dirty="0" err="1">
                <a:solidFill>
                  <a:srgbClr val="FF0000"/>
                </a:solidFill>
              </a:rPr>
              <a:t>Competive</a:t>
            </a:r>
            <a:r>
              <a:rPr lang="en-US" sz="2600" b="1" u="sng" dirty="0">
                <a:solidFill>
                  <a:srgbClr val="FF0000"/>
                </a:solidFill>
              </a:rPr>
              <a:t> Swimmers </a:t>
            </a:r>
            <a:r>
              <a:rPr lang="en-US" sz="2600" dirty="0"/>
              <a:t>– </a:t>
            </a:r>
          </a:p>
          <a:p>
            <a:pPr lvl="3"/>
            <a:r>
              <a:rPr lang="en-US" sz="2600" dirty="0"/>
              <a:t>Social events tied to a meet where they are invited</a:t>
            </a:r>
          </a:p>
          <a:p>
            <a:pPr lvl="3"/>
            <a:r>
              <a:rPr lang="en-US" sz="2600" dirty="0"/>
              <a:t>Stand alone events like annual meetings, speakers, clinics</a:t>
            </a:r>
          </a:p>
          <a:p>
            <a:pPr lvl="3"/>
            <a:r>
              <a:rPr lang="en-US" sz="2600" dirty="0"/>
              <a:t>Award/Recognition socials/banquets</a:t>
            </a:r>
          </a:p>
          <a:p>
            <a:pPr lvl="7"/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5374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Budgeting – Brain Focusing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405" y="2443243"/>
            <a:ext cx="11627793" cy="4212080"/>
          </a:xfrm>
        </p:spPr>
        <p:txBody>
          <a:bodyPr>
            <a:normAutofit/>
          </a:bodyPr>
          <a:lstStyle/>
          <a:p>
            <a:r>
              <a:rPr lang="en-US" sz="2400" dirty="0"/>
              <a:t>Think back to yesterday – when Dawson was speaking…</a:t>
            </a:r>
          </a:p>
          <a:p>
            <a:pPr lvl="1"/>
            <a:r>
              <a:rPr lang="en-US" sz="2400" b="1" dirty="0"/>
              <a:t>How might we add to our Internal/External Partnerships?</a:t>
            </a:r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Coaches</a:t>
            </a:r>
            <a:r>
              <a:rPr lang="en-US" sz="2400" dirty="0"/>
              <a:t> – support with Clinics, Certifications, Continuing Education</a:t>
            </a:r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Programs</a:t>
            </a:r>
            <a:r>
              <a:rPr lang="en-US" sz="2400" dirty="0"/>
              <a:t> – start clubs in facilities with water, but no Masters Program</a:t>
            </a:r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Clinics</a:t>
            </a:r>
            <a:r>
              <a:rPr lang="en-US" sz="2400" dirty="0"/>
              <a:t> – National Office is a great resource or local coaches</a:t>
            </a:r>
            <a:endParaRPr lang="en-US" sz="800" dirty="0"/>
          </a:p>
          <a:p>
            <a:pPr lvl="1"/>
            <a:endParaRPr lang="en-US" sz="2600" dirty="0"/>
          </a:p>
          <a:p>
            <a:pPr lvl="1"/>
            <a:r>
              <a:rPr lang="en-US" sz="2600" b="1" dirty="0"/>
              <a:t>How might we add to our Brand Marketing?</a:t>
            </a:r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Swag</a:t>
            </a:r>
            <a:r>
              <a:rPr lang="en-US" sz="2400" dirty="0"/>
              <a:t> – Caps, t-shirts, umbrellas, glasses, free banners, stickers &amp; info</a:t>
            </a:r>
          </a:p>
          <a:p>
            <a:pPr lvl="1"/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539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Budgeting –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506761" cy="3416300"/>
          </a:xfrm>
        </p:spPr>
        <p:txBody>
          <a:bodyPr>
            <a:normAutofit/>
          </a:bodyPr>
          <a:lstStyle/>
          <a:p>
            <a:r>
              <a:rPr lang="en-US" sz="2400" dirty="0"/>
              <a:t>We are going to Network and share Ideas.</a:t>
            </a:r>
          </a:p>
          <a:p>
            <a:endParaRPr lang="en-US" sz="2400" dirty="0"/>
          </a:p>
          <a:p>
            <a:r>
              <a:rPr lang="en-US" sz="2400" dirty="0"/>
              <a:t>It is a great opportunity to borrow from others.</a:t>
            </a:r>
          </a:p>
          <a:p>
            <a:endParaRPr lang="en-US" sz="2400" dirty="0"/>
          </a:p>
          <a:p>
            <a:r>
              <a:rPr lang="en-US" sz="2400" dirty="0"/>
              <a:t>Then take them home and tailor them to your LMSCs needs.</a:t>
            </a:r>
          </a:p>
          <a:p>
            <a:endParaRPr lang="en-US" sz="2400" dirty="0"/>
          </a:p>
          <a:p>
            <a:pPr algn="ctr"/>
            <a:r>
              <a:rPr lang="en-US" sz="2400" b="1" dirty="0"/>
              <a:t>Stealing or Sharing?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4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Budgeting – What is next?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Break into groups</a:t>
            </a:r>
          </a:p>
          <a:p>
            <a:pPr lvl="1"/>
            <a:r>
              <a:rPr lang="en-US" sz="2200" dirty="0"/>
              <a:t>First time developers of Budgets in 2016</a:t>
            </a:r>
          </a:p>
          <a:p>
            <a:pPr lvl="1"/>
            <a:r>
              <a:rPr lang="en-US" sz="2200" dirty="0"/>
              <a:t>First time developers of Budgets in 2017</a:t>
            </a:r>
          </a:p>
          <a:p>
            <a:pPr lvl="1"/>
            <a:r>
              <a:rPr lang="en-US" sz="2200" dirty="0"/>
              <a:t>Veteran Budgeteers with Large Buckets of Assets</a:t>
            </a:r>
          </a:p>
          <a:p>
            <a:pPr lvl="1"/>
            <a:r>
              <a:rPr lang="en-US" sz="2200" dirty="0"/>
              <a:t>Veteran Budgeteers with Average Buckets of Assets</a:t>
            </a:r>
          </a:p>
          <a:p>
            <a:pPr lvl="1"/>
            <a:r>
              <a:rPr lang="en-US" sz="2200" dirty="0"/>
              <a:t>Veteran Budgeteers with Small Buckets of Assets</a:t>
            </a:r>
          </a:p>
          <a:p>
            <a:pPr lvl="1"/>
            <a:r>
              <a:rPr lang="en-US" sz="2200" dirty="0"/>
              <a:t>Leaders without Borders!</a:t>
            </a:r>
          </a:p>
          <a:p>
            <a:pPr lvl="1"/>
            <a:endParaRPr lang="en-US" sz="2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Leadership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3222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4312</TotalTime>
  <Words>597</Words>
  <Application>Microsoft Office PowerPoint</Application>
  <PresentationFormat>Widescreen</PresentationFormat>
  <Paragraphs>122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Ion Boardroom</vt:lpstr>
      <vt:lpstr>Budgeting 101&amp; 201</vt:lpstr>
      <vt:lpstr>Budgeting 201 - Facts</vt:lpstr>
      <vt:lpstr>Budgeting – Why talk LMSC Budgets?</vt:lpstr>
      <vt:lpstr>Budgeting – Our Purpose today</vt:lpstr>
      <vt:lpstr>Budgeting – Why talk LMSC Budgets?</vt:lpstr>
      <vt:lpstr>Budgeting – Brain Focusing</vt:lpstr>
      <vt:lpstr>Budgeting – Brain Focusing</vt:lpstr>
      <vt:lpstr>Budgeting – Sharing</vt:lpstr>
      <vt:lpstr>Budgeting – What is next?</vt:lpstr>
      <vt:lpstr>Budgeting – What is next?</vt:lpstr>
      <vt:lpstr>Budgeting – </vt:lpstr>
      <vt:lpstr>Budgeting – What did we learn?</vt:lpstr>
      <vt:lpstr>Budgeting – The Bottom line</vt:lpstr>
      <vt:lpstr>Budgeting – 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Budgeting 101</dc:title>
  <dc:creator>Bruce</dc:creator>
  <cp:lastModifiedBy>Bruce</cp:lastModifiedBy>
  <cp:revision>38</cp:revision>
  <cp:lastPrinted>2017-03-10T17:13:41Z</cp:lastPrinted>
  <dcterms:created xsi:type="dcterms:W3CDTF">2017-02-15T17:41:40Z</dcterms:created>
  <dcterms:modified xsi:type="dcterms:W3CDTF">2017-03-10T17:13:50Z</dcterms:modified>
</cp:coreProperties>
</file>